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</p:sldIdLst>
  <p:sldSz cy="5143500" cx="9144000"/>
  <p:notesSz cx="6858000" cy="9144000"/>
  <p:embeddedFontLst>
    <p:embeddedFont>
      <p:font typeface="Arial Black"/>
      <p:regular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ArialBlack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10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1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12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22" name="Google Shape;222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8" name="Google Shape;228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29" name="Google Shape;229;p1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2" name="Google Shape;242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43" name="Google Shape;243;p1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5" name="Google Shape;255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56" name="Google Shape;256;p1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9" name="Google Shape;269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70" name="Google Shape;270;p1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3" name="Google Shape;283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84" name="Google Shape;284;p1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6" name="Google Shape;296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97" name="Google Shape;297;p1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2" name="Google Shape;92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0" name="Google Shape;310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11" name="Google Shape;311;p2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4" name="Google Shape;324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25" name="Google Shape;325;p2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7" name="Google Shape;337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38" name="Google Shape;338;p2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9" name="Google Shape;349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50" name="Google Shape;350;p2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3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4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5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6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7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8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9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2940248" y="-942379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5350073" y="1467445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1349573" y="-447080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" name="Google Shape;17;p3"/>
          <p:cNvSpPr txBox="1"/>
          <p:nvPr>
            <p:ph idx="1" type="subTitle"/>
          </p:nvPr>
        </p:nvSpPr>
        <p:spPr>
          <a:xfrm>
            <a:off x="1143000" y="2701528"/>
            <a:ext cx="6858000" cy="124182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18" name="Google Shape;18;p3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623888" y="3442097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" name="Google Shape;35;p6"/>
          <p:cNvSpPr txBox="1"/>
          <p:nvPr>
            <p:ph idx="1" type="body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6" name="Google Shape;36;p6"/>
          <p:cNvSpPr txBox="1"/>
          <p:nvPr>
            <p:ph idx="2" type="body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/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629841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43" name="Google Shape;43;p7"/>
          <p:cNvSpPr txBox="1"/>
          <p:nvPr>
            <p:ph idx="2" type="body"/>
          </p:nvPr>
        </p:nvSpPr>
        <p:spPr>
          <a:xfrm>
            <a:off x="629841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4" name="Google Shape;44;p7"/>
          <p:cNvSpPr txBox="1"/>
          <p:nvPr>
            <p:ph idx="3" type="body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45" name="Google Shape;45;p7"/>
          <p:cNvSpPr txBox="1"/>
          <p:nvPr>
            <p:ph idx="4" type="body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6" name="Google Shape;46;p7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1" name="Google Shape;51;p8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810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619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238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indent="-3238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indent="-3238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Relationship Id="rId4" Type="http://schemas.openxmlformats.org/officeDocument/2006/relationships/image" Target="../media/image1.png"/><Relationship Id="rId5" Type="http://schemas.openxmlformats.org/officeDocument/2006/relationships/image" Target="../media/image4.png"/><Relationship Id="rId6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0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Relationship Id="rId6" Type="http://schemas.openxmlformats.org/officeDocument/2006/relationships/image" Target="../media/image5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7.png"/><Relationship Id="rId4" Type="http://schemas.openxmlformats.org/officeDocument/2006/relationships/image" Target="../media/image41.png"/><Relationship Id="rId5" Type="http://schemas.openxmlformats.org/officeDocument/2006/relationships/image" Target="../media/image4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2.png"/><Relationship Id="rId4" Type="http://schemas.openxmlformats.org/officeDocument/2006/relationships/image" Target="../media/image4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9.png"/><Relationship Id="rId4" Type="http://schemas.openxmlformats.org/officeDocument/2006/relationships/image" Target="../media/image51.png"/><Relationship Id="rId5" Type="http://schemas.openxmlformats.org/officeDocument/2006/relationships/image" Target="../media/image5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5.png"/><Relationship Id="rId4" Type="http://schemas.openxmlformats.org/officeDocument/2006/relationships/image" Target="../media/image6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8.png"/><Relationship Id="rId4" Type="http://schemas.openxmlformats.org/officeDocument/2006/relationships/image" Target="../media/image67.png"/><Relationship Id="rId5" Type="http://schemas.openxmlformats.org/officeDocument/2006/relationships/image" Target="../media/image7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7.png"/><Relationship Id="rId4" Type="http://schemas.openxmlformats.org/officeDocument/2006/relationships/image" Target="../media/image65.png"/><Relationship Id="rId5" Type="http://schemas.openxmlformats.org/officeDocument/2006/relationships/image" Target="../media/image5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2.png"/><Relationship Id="rId4" Type="http://schemas.openxmlformats.org/officeDocument/2006/relationships/image" Target="../media/image61.png"/><Relationship Id="rId5" Type="http://schemas.openxmlformats.org/officeDocument/2006/relationships/image" Target="../media/image7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74.png"/><Relationship Id="rId4" Type="http://schemas.openxmlformats.org/officeDocument/2006/relationships/image" Target="../media/image73.png"/><Relationship Id="rId5" Type="http://schemas.openxmlformats.org/officeDocument/2006/relationships/image" Target="../media/image6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Relationship Id="rId4" Type="http://schemas.openxmlformats.org/officeDocument/2006/relationships/image" Target="../media/image6.png"/><Relationship Id="rId5" Type="http://schemas.openxmlformats.org/officeDocument/2006/relationships/image" Target="../media/image21.png"/><Relationship Id="rId6" Type="http://schemas.openxmlformats.org/officeDocument/2006/relationships/image" Target="../media/image20.png"/><Relationship Id="rId7" Type="http://schemas.openxmlformats.org/officeDocument/2006/relationships/image" Target="../media/image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80.png"/><Relationship Id="rId4" Type="http://schemas.openxmlformats.org/officeDocument/2006/relationships/image" Target="../media/image63.png"/><Relationship Id="rId5" Type="http://schemas.openxmlformats.org/officeDocument/2006/relationships/image" Target="../media/image64.png"/><Relationship Id="rId6" Type="http://schemas.openxmlformats.org/officeDocument/2006/relationships/image" Target="../media/image7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76.png"/><Relationship Id="rId4" Type="http://schemas.openxmlformats.org/officeDocument/2006/relationships/image" Target="../media/image6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79.png"/><Relationship Id="rId4" Type="http://schemas.openxmlformats.org/officeDocument/2006/relationships/image" Target="../media/image7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81.png"/><Relationship Id="rId4" Type="http://schemas.openxmlformats.org/officeDocument/2006/relationships/image" Target="../media/image78.png"/><Relationship Id="rId5" Type="http://schemas.openxmlformats.org/officeDocument/2006/relationships/image" Target="../media/image7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14.png"/><Relationship Id="rId5" Type="http://schemas.openxmlformats.org/officeDocument/2006/relationships/image" Target="../media/image8.png"/><Relationship Id="rId6" Type="http://schemas.openxmlformats.org/officeDocument/2006/relationships/image" Target="../media/image18.png"/><Relationship Id="rId7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Relationship Id="rId4" Type="http://schemas.openxmlformats.org/officeDocument/2006/relationships/image" Target="../media/image9.png"/><Relationship Id="rId5" Type="http://schemas.openxmlformats.org/officeDocument/2006/relationships/image" Target="../media/image17.png"/><Relationship Id="rId6" Type="http://schemas.openxmlformats.org/officeDocument/2006/relationships/image" Target="../media/image2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png"/><Relationship Id="rId4" Type="http://schemas.openxmlformats.org/officeDocument/2006/relationships/image" Target="../media/image25.png"/><Relationship Id="rId5" Type="http://schemas.openxmlformats.org/officeDocument/2006/relationships/image" Target="../media/image19.png"/><Relationship Id="rId6" Type="http://schemas.openxmlformats.org/officeDocument/2006/relationships/image" Target="../media/image2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8.png"/><Relationship Id="rId4" Type="http://schemas.openxmlformats.org/officeDocument/2006/relationships/image" Target="../media/image22.png"/><Relationship Id="rId5" Type="http://schemas.openxmlformats.org/officeDocument/2006/relationships/image" Target="../media/image27.png"/><Relationship Id="rId6" Type="http://schemas.openxmlformats.org/officeDocument/2006/relationships/image" Target="../media/image3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4.png"/><Relationship Id="rId4" Type="http://schemas.openxmlformats.org/officeDocument/2006/relationships/image" Target="../media/image26.png"/><Relationship Id="rId5" Type="http://schemas.openxmlformats.org/officeDocument/2006/relationships/image" Target="../media/image30.png"/><Relationship Id="rId6" Type="http://schemas.openxmlformats.org/officeDocument/2006/relationships/image" Target="../media/image3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2.png"/><Relationship Id="rId4" Type="http://schemas.openxmlformats.org/officeDocument/2006/relationships/image" Target="../media/image40.png"/><Relationship Id="rId5" Type="http://schemas.openxmlformats.org/officeDocument/2006/relationships/image" Target="../media/image31.png"/><Relationship Id="rId6" Type="http://schemas.openxmlformats.org/officeDocument/2006/relationships/image" Target="../media/image33.png"/><Relationship Id="rId7" Type="http://schemas.openxmlformats.org/officeDocument/2006/relationships/image" Target="../media/image36.png"/><Relationship Id="rId8" Type="http://schemas.openxmlformats.org/officeDocument/2006/relationships/image" Target="../media/image3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4.png"/><Relationship Id="rId4" Type="http://schemas.openxmlformats.org/officeDocument/2006/relationships/image" Target="../media/image38.png"/><Relationship Id="rId5" Type="http://schemas.openxmlformats.org/officeDocument/2006/relationships/image" Target="../media/image54.png"/><Relationship Id="rId6" Type="http://schemas.openxmlformats.org/officeDocument/2006/relationships/image" Target="../media/image49.png"/><Relationship Id="rId7" Type="http://schemas.openxmlformats.org/officeDocument/2006/relationships/image" Target="../media/image44.png"/><Relationship Id="rId8" Type="http://schemas.openxmlformats.org/officeDocument/2006/relationships/image" Target="../media/image4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 amt="70000"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/>
          <p:nvPr/>
        </p:nvSpPr>
        <p:spPr>
          <a:xfrm>
            <a:off x="1896533" y="128010"/>
            <a:ext cx="4950491" cy="131574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</a:pPr>
            <a:r>
              <a:rPr b="1" i="0" lang="en" sz="4100" u="none" cap="none" strike="noStrike">
                <a:solidFill>
                  <a:srgbClr val="FFF2CC"/>
                </a:solidFill>
                <a:latin typeface="Calibri"/>
                <a:ea typeface="Calibri"/>
                <a:cs typeface="Calibri"/>
                <a:sym typeface="Calibri"/>
              </a:rPr>
              <a:t>Week-11 (Discussion)</a:t>
            </a:r>
            <a:endParaRPr b="0" i="0" sz="1100" u="none" cap="none" strike="noStrike">
              <a:solidFill>
                <a:srgbClr val="FFF2C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</a:pPr>
            <a:r>
              <a:rPr b="1" i="0" lang="en" sz="4100" u="none" cap="none" strike="noStrike">
                <a:solidFill>
                  <a:srgbClr val="FFF2CC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r>
              <a:rPr b="1" baseline="30000" i="0" lang="en" sz="4100" u="none" cap="none" strike="noStrike">
                <a:solidFill>
                  <a:srgbClr val="FFF2CC"/>
                </a:solidFill>
                <a:latin typeface="Calibri"/>
                <a:ea typeface="Calibri"/>
                <a:cs typeface="Calibri"/>
                <a:sym typeface="Calibri"/>
              </a:rPr>
              <a:t>th</a:t>
            </a:r>
            <a:r>
              <a:rPr b="1" i="0" lang="en" sz="4100" u="none" cap="none" strike="noStrike">
                <a:solidFill>
                  <a:srgbClr val="FFF2CC"/>
                </a:solidFill>
                <a:latin typeface="Calibri"/>
                <a:ea typeface="Calibri"/>
                <a:cs typeface="Calibri"/>
                <a:sym typeface="Calibri"/>
              </a:rPr>
              <a:t> Apr, 2025</a:t>
            </a:r>
            <a:endParaRPr b="1" i="0" sz="4100" u="none" cap="none" strike="noStrike">
              <a:solidFill>
                <a:srgbClr val="FFF2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5" name="Google Shape;85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1911" y="122195"/>
            <a:ext cx="1477652" cy="1477652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851774" y="122195"/>
            <a:ext cx="1133573" cy="1269602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3"/>
          <p:cNvSpPr txBox="1"/>
          <p:nvPr/>
        </p:nvSpPr>
        <p:spPr>
          <a:xfrm>
            <a:off x="0" y="1922667"/>
            <a:ext cx="7105227" cy="1915879"/>
          </a:xfrm>
          <a:prstGeom prst="rect">
            <a:avLst/>
          </a:prstGeom>
          <a:solidFill>
            <a:srgbClr val="FFE699">
              <a:alpha val="74509"/>
            </a:srgbClr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" sz="3000" u="none" cap="none" strike="noStrike">
                <a:solidFill>
                  <a:srgbClr val="548135"/>
                </a:solidFill>
                <a:latin typeface="Arial Black"/>
                <a:ea typeface="Arial Black"/>
                <a:cs typeface="Arial Black"/>
                <a:sym typeface="Arial Black"/>
              </a:rPr>
              <a:t>Deep Learning</a:t>
            </a:r>
            <a:endParaRPr b="0" i="0" sz="1800" u="none" cap="none" strike="noStrike">
              <a:solidFill>
                <a:srgbClr val="548135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rgbClr val="548135"/>
                </a:solidFill>
                <a:latin typeface="Arial"/>
                <a:ea typeface="Arial"/>
                <a:cs typeface="Arial"/>
                <a:sym typeface="Arial"/>
              </a:rPr>
              <a:t>Prof. Sudarshan Iyenger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rgbClr val="548135"/>
                </a:solidFill>
                <a:latin typeface="Arial"/>
                <a:ea typeface="Arial"/>
                <a:cs typeface="Arial"/>
                <a:sym typeface="Arial"/>
              </a:rPr>
              <a:t>Professor and Head of the Department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rgbClr val="548135"/>
                </a:solidFill>
                <a:latin typeface="Arial"/>
                <a:ea typeface="Arial"/>
                <a:cs typeface="Arial"/>
                <a:sym typeface="Arial"/>
              </a:rPr>
              <a:t>Department of Computer Science and Engineering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rgbClr val="548135"/>
                </a:solidFill>
                <a:latin typeface="Arial"/>
                <a:ea typeface="Arial"/>
                <a:cs typeface="Arial"/>
                <a:sym typeface="Arial"/>
              </a:rPr>
              <a:t>IIT Ropar</a:t>
            </a:r>
            <a:endParaRPr/>
          </a:p>
        </p:txBody>
      </p:sp>
      <p:sp>
        <p:nvSpPr>
          <p:cNvPr id="88" name="Google Shape;88;p13"/>
          <p:cNvSpPr txBox="1"/>
          <p:nvPr/>
        </p:nvSpPr>
        <p:spPr>
          <a:xfrm>
            <a:off x="1" y="3965274"/>
            <a:ext cx="6440864" cy="1073756"/>
          </a:xfrm>
          <a:prstGeom prst="rect">
            <a:avLst/>
          </a:prstGeom>
          <a:solidFill>
            <a:srgbClr val="812494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rgbClr val="FFF2CC"/>
                </a:solidFill>
                <a:latin typeface="Arial"/>
                <a:ea typeface="Arial"/>
                <a:cs typeface="Arial"/>
                <a:sym typeface="Arial"/>
              </a:rPr>
              <a:t>Ayan Paul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rgbClr val="FFF2CC"/>
                </a:solidFill>
                <a:latin typeface="Arial"/>
                <a:ea typeface="Arial"/>
                <a:cs typeface="Arial"/>
                <a:sym typeface="Arial"/>
              </a:rPr>
              <a:t>PMRF Research Scholar 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rgbClr val="FFF2CC"/>
                </a:solidFill>
                <a:latin typeface="Arial"/>
                <a:ea typeface="Arial"/>
                <a:cs typeface="Arial"/>
                <a:sym typeface="Arial"/>
              </a:rPr>
              <a:t>IIT Kharagpur</a:t>
            </a:r>
            <a:endParaRPr b="1" i="0" sz="1500" u="none" cap="none" strike="noStrike">
              <a:solidFill>
                <a:srgbClr val="FFF2C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9" name="Google Shape;89;p1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709920" y="1908914"/>
            <a:ext cx="3434080" cy="32345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0"/>
            <a:ext cx="5032319" cy="19281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2"/>
          <p:cNvPicPr preferRelativeResize="0"/>
          <p:nvPr/>
        </p:nvPicPr>
        <p:blipFill rotWithShape="1">
          <a:blip r:embed="rId4">
            <a:alphaModFix/>
          </a:blip>
          <a:srcRect b="2519" l="52824" r="1" t="7702"/>
          <a:stretch/>
        </p:blipFill>
        <p:spPr>
          <a:xfrm>
            <a:off x="4989444" y="26905"/>
            <a:ext cx="2189470" cy="20151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2"/>
          <p:cNvPicPr preferRelativeResize="0"/>
          <p:nvPr/>
        </p:nvPicPr>
        <p:blipFill rotWithShape="1">
          <a:blip r:embed="rId5">
            <a:alphaModFix/>
          </a:blip>
          <a:srcRect b="0" l="56086" r="0" t="1989"/>
          <a:stretch/>
        </p:blipFill>
        <p:spPr>
          <a:xfrm>
            <a:off x="7364897" y="26905"/>
            <a:ext cx="1779103" cy="213734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2"/>
          <p:cNvPicPr preferRelativeResize="0"/>
          <p:nvPr/>
        </p:nvPicPr>
        <p:blipFill rotWithShape="1">
          <a:blip r:embed="rId6">
            <a:alphaModFix/>
          </a:blip>
          <a:srcRect b="55382" l="3805" r="31629" t="0"/>
          <a:stretch/>
        </p:blipFill>
        <p:spPr>
          <a:xfrm>
            <a:off x="139148" y="2991992"/>
            <a:ext cx="4224130" cy="15484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2"/>
          <p:cNvPicPr preferRelativeResize="0"/>
          <p:nvPr/>
        </p:nvPicPr>
        <p:blipFill rotWithShape="1">
          <a:blip r:embed="rId6">
            <a:alphaModFix/>
          </a:blip>
          <a:srcRect b="7739" l="1234" r="51196" t="46569"/>
          <a:stretch/>
        </p:blipFill>
        <p:spPr>
          <a:xfrm>
            <a:off x="4989444" y="2396137"/>
            <a:ext cx="2474844" cy="1261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2"/>
          <p:cNvPicPr preferRelativeResize="0"/>
          <p:nvPr/>
        </p:nvPicPr>
        <p:blipFill rotWithShape="1">
          <a:blip r:embed="rId6">
            <a:alphaModFix/>
          </a:blip>
          <a:srcRect b="6714" l="54183" r="0" t="48669"/>
          <a:stretch/>
        </p:blipFill>
        <p:spPr>
          <a:xfrm>
            <a:off x="4905821" y="3766238"/>
            <a:ext cx="2613991" cy="13503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37" y="1"/>
            <a:ext cx="4652392" cy="26235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23"/>
          <p:cNvPicPr preferRelativeResize="0"/>
          <p:nvPr/>
        </p:nvPicPr>
        <p:blipFill rotWithShape="1">
          <a:blip r:embed="rId4">
            <a:alphaModFix/>
          </a:blip>
          <a:srcRect b="11226" l="4457" r="2717" t="17813"/>
          <a:stretch/>
        </p:blipFill>
        <p:spPr>
          <a:xfrm>
            <a:off x="4812210" y="188843"/>
            <a:ext cx="4320253" cy="8448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44616" y="2623591"/>
            <a:ext cx="4810541" cy="25091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4"/>
          <p:cNvSpPr txBox="1"/>
          <p:nvPr/>
        </p:nvSpPr>
        <p:spPr>
          <a:xfrm>
            <a:off x="0" y="0"/>
            <a:ext cx="5035810" cy="315441"/>
          </a:xfrm>
          <a:prstGeom prst="rect">
            <a:avLst/>
          </a:prstGeom>
          <a:solidFill>
            <a:srgbClr val="385623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6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How LSTMs avoid the problem of vanishing gradients</a:t>
            </a:r>
            <a:endParaRPr/>
          </a:p>
        </p:txBody>
      </p:sp>
      <p:pic>
        <p:nvPicPr>
          <p:cNvPr id="216" name="Google Shape;216;p24"/>
          <p:cNvPicPr preferRelativeResize="0"/>
          <p:nvPr/>
        </p:nvPicPr>
        <p:blipFill rotWithShape="1">
          <a:blip r:embed="rId3">
            <a:alphaModFix/>
          </a:blip>
          <a:srcRect b="8209" l="0" r="52119" t="50164"/>
          <a:stretch/>
        </p:blipFill>
        <p:spPr>
          <a:xfrm>
            <a:off x="462435" y="1854689"/>
            <a:ext cx="3167675" cy="14341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24"/>
          <p:cNvPicPr preferRelativeResize="0"/>
          <p:nvPr/>
        </p:nvPicPr>
        <p:blipFill rotWithShape="1">
          <a:blip r:embed="rId3">
            <a:alphaModFix/>
          </a:blip>
          <a:srcRect b="53343" l="1866" r="17618" t="0"/>
          <a:stretch/>
        </p:blipFill>
        <p:spPr>
          <a:xfrm>
            <a:off x="2395330" y="445881"/>
            <a:ext cx="4752366" cy="1434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24"/>
          <p:cNvPicPr preferRelativeResize="0"/>
          <p:nvPr/>
        </p:nvPicPr>
        <p:blipFill rotWithShape="1">
          <a:blip r:embed="rId3">
            <a:alphaModFix/>
          </a:blip>
          <a:srcRect b="0" l="53479" r="0" t="58374"/>
          <a:stretch/>
        </p:blipFill>
        <p:spPr>
          <a:xfrm>
            <a:off x="4870174" y="1880001"/>
            <a:ext cx="2857439" cy="13314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24"/>
          <p:cNvPicPr preferRelativeResize="0"/>
          <p:nvPr/>
        </p:nvPicPr>
        <p:blipFill rotWithShape="1">
          <a:blip r:embed="rId4">
            <a:alphaModFix/>
          </a:blip>
          <a:srcRect b="0" l="2283" r="0" t="47116"/>
          <a:stretch/>
        </p:blipFill>
        <p:spPr>
          <a:xfrm>
            <a:off x="1527654" y="3444561"/>
            <a:ext cx="5272709" cy="15861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5"/>
          <p:cNvSpPr txBox="1"/>
          <p:nvPr/>
        </p:nvSpPr>
        <p:spPr>
          <a:xfrm>
            <a:off x="1379617" y="1208450"/>
            <a:ext cx="7197365" cy="283920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</a:pPr>
            <a:r>
              <a:rPr b="0" i="0" lang="en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Sequence Learning Problems</a:t>
            </a:r>
            <a:endParaRPr/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</a:pPr>
            <a:r>
              <a:rPr b="0" i="0" lang="en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Recurrent Neural Networks</a:t>
            </a:r>
            <a:endParaRPr/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</a:pPr>
            <a:r>
              <a:rPr b="0" i="0" lang="en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Backpropagation through time</a:t>
            </a:r>
            <a:endParaRPr/>
          </a:p>
          <a:p>
            <a:pPr indent="-2286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</a:pPr>
            <a:r>
              <a:rPr b="0" i="0" lang="en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Selective Read, Selective Write, Selective Forget- The Whiteboard Analogy</a:t>
            </a:r>
            <a:endParaRPr/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</a:pPr>
            <a:r>
              <a:rPr b="0" i="0" lang="en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Long Short Term Memory(LSTM) and Gated Recurrent Units(GRUs)</a:t>
            </a:r>
            <a:endParaRPr/>
          </a:p>
        </p:txBody>
      </p:sp>
      <p:sp>
        <p:nvSpPr>
          <p:cNvPr id="225" name="Google Shape;225;p25"/>
          <p:cNvSpPr txBox="1"/>
          <p:nvPr/>
        </p:nvSpPr>
        <p:spPr>
          <a:xfrm>
            <a:off x="1538924" y="283105"/>
            <a:ext cx="6066149" cy="34624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imes New Roman"/>
              <a:buNone/>
            </a:pPr>
            <a:r>
              <a:rPr b="1" i="0" lang="en" sz="1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Topics on which Week 11 Assignment Questions are based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6"/>
          <p:cNvSpPr txBox="1"/>
          <p:nvPr/>
        </p:nvSpPr>
        <p:spPr>
          <a:xfrm>
            <a:off x="0" y="33411"/>
            <a:ext cx="1923068" cy="34624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QUESTION 1</a:t>
            </a:r>
            <a:endParaRPr b="1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2" name="Google Shape;232;p26"/>
          <p:cNvSpPr txBox="1"/>
          <p:nvPr/>
        </p:nvSpPr>
        <p:spPr>
          <a:xfrm>
            <a:off x="0" y="379660"/>
            <a:ext cx="9069495" cy="130032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For which of the following problems are RNNs suitable?</a:t>
            </a:r>
            <a:endParaRPr/>
          </a:p>
          <a:p>
            <a:pPr indent="-342900" lvl="0" marL="3429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alphaLcParenR"/>
            </a:pPr>
            <a:r>
              <a:rPr b="0" i="0" lang="en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Generating a description from a given image</a:t>
            </a:r>
            <a:endParaRPr/>
          </a:p>
          <a:p>
            <a:pPr indent="-342900" lvl="0" marL="3429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alphaLcParenR"/>
            </a:pPr>
            <a:r>
              <a:rPr b="0" i="0" lang="en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Forecasting the weather for the next N days based on historical weather data</a:t>
            </a:r>
            <a:endParaRPr/>
          </a:p>
          <a:p>
            <a:pPr indent="-342900" lvl="0" marL="3429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alphaLcParenR"/>
            </a:pPr>
            <a:r>
              <a:rPr b="0" i="0" lang="en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Converting a speech waveform into text</a:t>
            </a:r>
            <a:endParaRPr/>
          </a:p>
          <a:p>
            <a:pPr indent="-342900" lvl="0" marL="3429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alphaLcParenR"/>
            </a:pPr>
            <a:r>
              <a:rPr b="0" i="0" lang="en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Identifying all objects in a given image</a:t>
            </a:r>
            <a:endParaRPr b="0" i="0" sz="16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3" name="Google Shape;233;p26"/>
          <p:cNvSpPr txBox="1"/>
          <p:nvPr/>
        </p:nvSpPr>
        <p:spPr>
          <a:xfrm>
            <a:off x="0" y="1759696"/>
            <a:ext cx="1923068" cy="346249"/>
          </a:xfrm>
          <a:prstGeom prst="rect">
            <a:avLst/>
          </a:prstGeom>
          <a:solidFill>
            <a:srgbClr val="2E75B5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SOLUTION 1</a:t>
            </a:r>
            <a:endParaRPr b="1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4" name="Google Shape;234;p26"/>
          <p:cNvSpPr txBox="1"/>
          <p:nvPr/>
        </p:nvSpPr>
        <p:spPr>
          <a:xfrm>
            <a:off x="0" y="4763840"/>
            <a:ext cx="2578820" cy="346249"/>
          </a:xfrm>
          <a:prstGeom prst="rect">
            <a:avLst/>
          </a:prstGeom>
          <a:solidFill>
            <a:srgbClr val="548135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CORRECT ANSWER 1</a:t>
            </a:r>
            <a:endParaRPr b="1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5" name="Google Shape;235;p26"/>
          <p:cNvSpPr txBox="1"/>
          <p:nvPr/>
        </p:nvSpPr>
        <p:spPr>
          <a:xfrm>
            <a:off x="3017817" y="4763840"/>
            <a:ext cx="1127463" cy="34621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a), b), c)</a:t>
            </a:r>
            <a:endParaRPr b="1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236" name="Google Shape;236;p26"/>
          <p:cNvCxnSpPr/>
          <p:nvPr/>
        </p:nvCxnSpPr>
        <p:spPr>
          <a:xfrm>
            <a:off x="2688731" y="4944931"/>
            <a:ext cx="219173" cy="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miter lim="800000"/>
            <a:headEnd len="sm" w="sm" type="none"/>
            <a:tailEnd len="med" w="med" type="triangle"/>
          </a:ln>
        </p:spPr>
      </p:cxnSp>
      <p:pic>
        <p:nvPicPr>
          <p:cNvPr id="237" name="Google Shape;237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48590" y="1997765"/>
            <a:ext cx="7020905" cy="5620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6"/>
          <p:cNvPicPr preferRelativeResize="0"/>
          <p:nvPr/>
        </p:nvPicPr>
        <p:blipFill rotWithShape="1">
          <a:blip r:embed="rId4">
            <a:alphaModFix/>
          </a:blip>
          <a:srcRect b="0" l="2250" r="0" t="0"/>
          <a:stretch/>
        </p:blipFill>
        <p:spPr>
          <a:xfrm>
            <a:off x="1" y="2730579"/>
            <a:ext cx="4572000" cy="15106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72000" y="2730579"/>
            <a:ext cx="4308680" cy="15546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7"/>
          <p:cNvSpPr txBox="1"/>
          <p:nvPr/>
        </p:nvSpPr>
        <p:spPr>
          <a:xfrm>
            <a:off x="0" y="86312"/>
            <a:ext cx="1923068" cy="34624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QUESTION 2</a:t>
            </a:r>
            <a:endParaRPr b="1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6" name="Google Shape;246;p27"/>
          <p:cNvSpPr txBox="1"/>
          <p:nvPr/>
        </p:nvSpPr>
        <p:spPr>
          <a:xfrm>
            <a:off x="0" y="451753"/>
            <a:ext cx="8833402" cy="130032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What is the basic concept of Recurrent Neural Network?</a:t>
            </a:r>
            <a:endParaRPr/>
          </a:p>
          <a:p>
            <a:pPr indent="-342900" lvl="0" marL="3429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alphaLcParenR"/>
            </a:pPr>
            <a:r>
              <a:rPr b="0" i="0" lang="en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Use a loop between inputs and outputs in order to achieve the better prediction</a:t>
            </a:r>
            <a:endParaRPr/>
          </a:p>
          <a:p>
            <a:pPr indent="-342900" lvl="0" marL="3429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alphaLcParenR"/>
            </a:pPr>
            <a:r>
              <a:rPr b="0" i="0" lang="en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Use recurrent features from dataset to find the best answers</a:t>
            </a:r>
            <a:endParaRPr/>
          </a:p>
          <a:p>
            <a:pPr indent="-342900" lvl="0" marL="3429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alphaLcParenR"/>
            </a:pPr>
            <a:r>
              <a:rPr b="0" i="0" lang="en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Use loops between the most important features to predict next output</a:t>
            </a:r>
            <a:endParaRPr/>
          </a:p>
          <a:p>
            <a:pPr indent="-342900" lvl="0" marL="3429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alphaLcParenR"/>
            </a:pPr>
            <a:r>
              <a:rPr b="0" i="0" lang="en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Use previous inputs to find the next output according to the training set</a:t>
            </a:r>
            <a:endParaRPr/>
          </a:p>
        </p:txBody>
      </p:sp>
      <p:sp>
        <p:nvSpPr>
          <p:cNvPr id="247" name="Google Shape;247;p27"/>
          <p:cNvSpPr txBox="1"/>
          <p:nvPr/>
        </p:nvSpPr>
        <p:spPr>
          <a:xfrm>
            <a:off x="0" y="1766318"/>
            <a:ext cx="1923068" cy="346249"/>
          </a:xfrm>
          <a:prstGeom prst="rect">
            <a:avLst/>
          </a:prstGeom>
          <a:solidFill>
            <a:srgbClr val="2E75B5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SOLUTION 2</a:t>
            </a:r>
            <a:endParaRPr b="1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8" name="Google Shape;248;p27"/>
          <p:cNvSpPr txBox="1"/>
          <p:nvPr/>
        </p:nvSpPr>
        <p:spPr>
          <a:xfrm>
            <a:off x="0" y="4763840"/>
            <a:ext cx="2578820" cy="346249"/>
          </a:xfrm>
          <a:prstGeom prst="rect">
            <a:avLst/>
          </a:prstGeom>
          <a:solidFill>
            <a:srgbClr val="548135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CORRECT ANSWER 2</a:t>
            </a:r>
            <a:endParaRPr b="1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9" name="Google Shape;249;p27"/>
          <p:cNvSpPr txBox="1"/>
          <p:nvPr/>
        </p:nvSpPr>
        <p:spPr>
          <a:xfrm>
            <a:off x="3017816" y="4763840"/>
            <a:ext cx="842983" cy="34624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d)</a:t>
            </a:r>
            <a:endParaRPr b="1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250" name="Google Shape;250;p27"/>
          <p:cNvCxnSpPr/>
          <p:nvPr/>
        </p:nvCxnSpPr>
        <p:spPr>
          <a:xfrm>
            <a:off x="2688731" y="4944931"/>
            <a:ext cx="219173" cy="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miter lim="800000"/>
            <a:headEnd len="sm" w="sm" type="none"/>
            <a:tailEnd len="med" w="med" type="triangle"/>
          </a:ln>
        </p:spPr>
      </p:cxnSp>
      <p:pic>
        <p:nvPicPr>
          <p:cNvPr id="251" name="Google Shape;251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168" y="2154882"/>
            <a:ext cx="3699799" cy="25368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89493" y="3177711"/>
            <a:ext cx="4395315" cy="4274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8"/>
          <p:cNvSpPr txBox="1"/>
          <p:nvPr/>
        </p:nvSpPr>
        <p:spPr>
          <a:xfrm>
            <a:off x="0" y="19400"/>
            <a:ext cx="1605280" cy="34624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QUESTION 3</a:t>
            </a:r>
            <a:endParaRPr b="1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9" name="Google Shape;259;p28"/>
          <p:cNvSpPr txBox="1"/>
          <p:nvPr/>
        </p:nvSpPr>
        <p:spPr>
          <a:xfrm>
            <a:off x="0" y="383423"/>
            <a:ext cx="8833402" cy="130032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What is the main advantage of using GRUs over traditional RNNs?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alphaLcParenR"/>
            </a:pPr>
            <a:r>
              <a:rPr b="0" i="0" lang="en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They are simpler to implement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alphaLcParenR"/>
            </a:pPr>
            <a:r>
              <a:rPr b="0" i="0" lang="en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They solve the vanishing gradient problem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alphaLcParenR"/>
            </a:pPr>
            <a:r>
              <a:rPr b="0" i="0" lang="en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They require less computational power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alphaLcParenR"/>
            </a:pPr>
            <a:r>
              <a:rPr b="0" i="0" lang="en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They can handle non-sequential data</a:t>
            </a:r>
            <a:endParaRPr b="0" i="0" sz="16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0" name="Google Shape;260;p28"/>
          <p:cNvSpPr txBox="1"/>
          <p:nvPr/>
        </p:nvSpPr>
        <p:spPr>
          <a:xfrm>
            <a:off x="0" y="1842241"/>
            <a:ext cx="1923068" cy="346249"/>
          </a:xfrm>
          <a:prstGeom prst="rect">
            <a:avLst/>
          </a:prstGeom>
          <a:solidFill>
            <a:srgbClr val="2E75B5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SOLUTION 3</a:t>
            </a:r>
            <a:endParaRPr b="1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1" name="Google Shape;261;p28"/>
          <p:cNvSpPr txBox="1"/>
          <p:nvPr/>
        </p:nvSpPr>
        <p:spPr>
          <a:xfrm>
            <a:off x="0" y="4763840"/>
            <a:ext cx="2578820" cy="346249"/>
          </a:xfrm>
          <a:prstGeom prst="rect">
            <a:avLst/>
          </a:prstGeom>
          <a:solidFill>
            <a:srgbClr val="548135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CORRECT ANSWER 3</a:t>
            </a:r>
            <a:endParaRPr b="1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2" name="Google Shape;262;p28"/>
          <p:cNvSpPr txBox="1"/>
          <p:nvPr/>
        </p:nvSpPr>
        <p:spPr>
          <a:xfrm>
            <a:off x="3017816" y="4763840"/>
            <a:ext cx="1097835" cy="34624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b)</a:t>
            </a:r>
            <a:endParaRPr b="1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263" name="Google Shape;263;p28"/>
          <p:cNvCxnSpPr/>
          <p:nvPr/>
        </p:nvCxnSpPr>
        <p:spPr>
          <a:xfrm>
            <a:off x="2688731" y="4944931"/>
            <a:ext cx="219173" cy="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miter lim="800000"/>
            <a:headEnd len="sm" w="sm" type="none"/>
            <a:tailEnd len="med" w="med" type="triangle"/>
          </a:ln>
        </p:spPr>
      </p:cxnSp>
      <p:pic>
        <p:nvPicPr>
          <p:cNvPr id="264" name="Google Shape;264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535562"/>
            <a:ext cx="4184181" cy="10058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72000" y="2571750"/>
            <a:ext cx="4417952" cy="11451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3597175"/>
            <a:ext cx="2578820" cy="2912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9"/>
          <p:cNvSpPr txBox="1"/>
          <p:nvPr/>
        </p:nvSpPr>
        <p:spPr>
          <a:xfrm>
            <a:off x="0" y="86312"/>
            <a:ext cx="1923068" cy="34624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QUESTION 4</a:t>
            </a:r>
            <a:endParaRPr b="1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3" name="Google Shape;273;p29"/>
          <p:cNvSpPr txBox="1"/>
          <p:nvPr/>
        </p:nvSpPr>
        <p:spPr>
          <a:xfrm>
            <a:off x="-1" y="517216"/>
            <a:ext cx="9096588" cy="80788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statement that LSTM and GRU solves both the problem of vanishing and exploding gradients in RNN is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alphaLcParenR"/>
            </a:pPr>
            <a:r>
              <a:rPr b="0" i="0" lang="en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True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alphaLcParenR"/>
            </a:pPr>
            <a:r>
              <a:rPr b="0" i="0" lang="en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False</a:t>
            </a:r>
            <a:endParaRPr b="0" i="0" sz="16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4" name="Google Shape;274;p29"/>
          <p:cNvSpPr txBox="1"/>
          <p:nvPr/>
        </p:nvSpPr>
        <p:spPr>
          <a:xfrm>
            <a:off x="-1" y="1744078"/>
            <a:ext cx="1923068" cy="346249"/>
          </a:xfrm>
          <a:prstGeom prst="rect">
            <a:avLst/>
          </a:prstGeom>
          <a:solidFill>
            <a:srgbClr val="2E75B5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SOLUTION 4</a:t>
            </a:r>
            <a:endParaRPr b="1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5" name="Google Shape;275;p29"/>
          <p:cNvSpPr txBox="1"/>
          <p:nvPr/>
        </p:nvSpPr>
        <p:spPr>
          <a:xfrm>
            <a:off x="0" y="4763840"/>
            <a:ext cx="2578820" cy="346249"/>
          </a:xfrm>
          <a:prstGeom prst="rect">
            <a:avLst/>
          </a:prstGeom>
          <a:solidFill>
            <a:srgbClr val="548135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CORRECT ANSWER 4</a:t>
            </a:r>
            <a:endParaRPr b="1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6" name="Google Shape;276;p29"/>
          <p:cNvSpPr txBox="1"/>
          <p:nvPr/>
        </p:nvSpPr>
        <p:spPr>
          <a:xfrm>
            <a:off x="3017816" y="4763840"/>
            <a:ext cx="646557" cy="34624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b)</a:t>
            </a:r>
            <a:endParaRPr b="1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277" name="Google Shape;277;p29"/>
          <p:cNvCxnSpPr/>
          <p:nvPr/>
        </p:nvCxnSpPr>
        <p:spPr>
          <a:xfrm>
            <a:off x="2688731" y="4944931"/>
            <a:ext cx="219173" cy="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miter lim="800000"/>
            <a:headEnd len="sm" w="sm" type="none"/>
            <a:tailEnd len="med" w="med" type="triangle"/>
          </a:ln>
        </p:spPr>
      </p:cxnSp>
      <p:pic>
        <p:nvPicPr>
          <p:cNvPr id="278" name="Google Shape;278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2636615"/>
            <a:ext cx="4443308" cy="8223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72000" y="2381076"/>
            <a:ext cx="4572000" cy="13202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61533" y="3735091"/>
            <a:ext cx="6754168" cy="5715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0"/>
          <p:cNvSpPr txBox="1"/>
          <p:nvPr/>
        </p:nvSpPr>
        <p:spPr>
          <a:xfrm>
            <a:off x="0" y="0"/>
            <a:ext cx="1923068" cy="34624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QUESTION 5</a:t>
            </a:r>
            <a:endParaRPr b="1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7" name="Google Shape;287;p30"/>
          <p:cNvSpPr txBox="1"/>
          <p:nvPr/>
        </p:nvSpPr>
        <p:spPr>
          <a:xfrm>
            <a:off x="26266" y="1534058"/>
            <a:ext cx="1618827" cy="346249"/>
          </a:xfrm>
          <a:prstGeom prst="rect">
            <a:avLst/>
          </a:prstGeom>
          <a:solidFill>
            <a:srgbClr val="2E75B5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SOLUTION 5</a:t>
            </a:r>
            <a:endParaRPr b="1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8" name="Google Shape;288;p30"/>
          <p:cNvSpPr txBox="1"/>
          <p:nvPr/>
        </p:nvSpPr>
        <p:spPr>
          <a:xfrm>
            <a:off x="0" y="4763840"/>
            <a:ext cx="2578820" cy="346249"/>
          </a:xfrm>
          <a:prstGeom prst="rect">
            <a:avLst/>
          </a:prstGeom>
          <a:solidFill>
            <a:srgbClr val="548135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CORRECT ANSWER 5</a:t>
            </a:r>
            <a:endParaRPr b="1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9" name="Google Shape;289;p30"/>
          <p:cNvSpPr txBox="1"/>
          <p:nvPr/>
        </p:nvSpPr>
        <p:spPr>
          <a:xfrm>
            <a:off x="3017823" y="4763850"/>
            <a:ext cx="918300" cy="3462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7600</a:t>
            </a:r>
            <a:endParaRPr b="1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290" name="Google Shape;290;p30"/>
          <p:cNvCxnSpPr/>
          <p:nvPr/>
        </p:nvCxnSpPr>
        <p:spPr>
          <a:xfrm>
            <a:off x="2688731" y="4944931"/>
            <a:ext cx="219173" cy="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291" name="Google Shape;291;p30"/>
          <p:cNvSpPr txBox="1"/>
          <p:nvPr/>
        </p:nvSpPr>
        <p:spPr>
          <a:xfrm>
            <a:off x="0" y="385639"/>
            <a:ext cx="8804839" cy="116378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-5758" l="-345" r="0" t="-157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pic>
        <p:nvPicPr>
          <p:cNvPr id="292" name="Google Shape;292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266" y="1950884"/>
            <a:ext cx="3475547" cy="28069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30"/>
          <p:cNvPicPr preferRelativeResize="0"/>
          <p:nvPr/>
        </p:nvPicPr>
        <p:blipFill rotWithShape="1">
          <a:blip r:embed="rId5">
            <a:alphaModFix/>
          </a:blip>
          <a:srcRect b="33799" l="0" r="0" t="0"/>
          <a:stretch/>
        </p:blipFill>
        <p:spPr>
          <a:xfrm>
            <a:off x="5154506" y="2554763"/>
            <a:ext cx="3187226" cy="7370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1"/>
          <p:cNvSpPr txBox="1"/>
          <p:nvPr/>
        </p:nvSpPr>
        <p:spPr>
          <a:xfrm>
            <a:off x="-2" y="0"/>
            <a:ext cx="1530775" cy="34624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QUESTION 6</a:t>
            </a:r>
            <a:endParaRPr b="1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00" name="Google Shape;300;p31"/>
          <p:cNvSpPr txBox="1"/>
          <p:nvPr/>
        </p:nvSpPr>
        <p:spPr>
          <a:xfrm>
            <a:off x="0" y="1959518"/>
            <a:ext cx="1923068" cy="346249"/>
          </a:xfrm>
          <a:prstGeom prst="rect">
            <a:avLst/>
          </a:prstGeom>
          <a:solidFill>
            <a:srgbClr val="2E75B5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SOLUTION 6</a:t>
            </a:r>
            <a:endParaRPr b="1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01" name="Google Shape;301;p31"/>
          <p:cNvSpPr txBox="1"/>
          <p:nvPr/>
        </p:nvSpPr>
        <p:spPr>
          <a:xfrm>
            <a:off x="0" y="4763840"/>
            <a:ext cx="2578820" cy="346249"/>
          </a:xfrm>
          <a:prstGeom prst="rect">
            <a:avLst/>
          </a:prstGeom>
          <a:solidFill>
            <a:srgbClr val="548135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CORRECT ANSWER 6</a:t>
            </a:r>
            <a:endParaRPr b="1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02" name="Google Shape;302;p31"/>
          <p:cNvSpPr txBox="1"/>
          <p:nvPr/>
        </p:nvSpPr>
        <p:spPr>
          <a:xfrm>
            <a:off x="3017815" y="4763840"/>
            <a:ext cx="829437" cy="34621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c)</a:t>
            </a:r>
            <a:endParaRPr b="1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303" name="Google Shape;303;p31"/>
          <p:cNvCxnSpPr/>
          <p:nvPr/>
        </p:nvCxnSpPr>
        <p:spPr>
          <a:xfrm>
            <a:off x="2688731" y="4944931"/>
            <a:ext cx="219173" cy="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304" name="Google Shape;304;p31"/>
          <p:cNvSpPr txBox="1"/>
          <p:nvPr/>
        </p:nvSpPr>
        <p:spPr>
          <a:xfrm>
            <a:off x="0" y="363944"/>
            <a:ext cx="8833402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Arrange the following sequence in the order they are performed by LSTM at time step t.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[Selectively read, Selectively write, Selectively forget]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alphaLcParenR"/>
            </a:pPr>
            <a:r>
              <a:rPr b="0" i="0" lang="en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Selectively read, Selectively write, Selectively forget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alphaLcParenR"/>
            </a:pPr>
            <a:r>
              <a:rPr b="0" i="0" lang="en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Selectively write, Selectively read, Selectively forget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alphaLcParenR"/>
            </a:pPr>
            <a:r>
              <a:rPr b="0" i="0" lang="en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Selectively read, Selectively forget, Selectively write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alphaLcParenR"/>
            </a:pPr>
            <a:r>
              <a:rPr b="0" i="0" lang="en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Selectively forget, Selectively write, Selectively read</a:t>
            </a:r>
            <a:endParaRPr/>
          </a:p>
        </p:txBody>
      </p:sp>
      <p:pic>
        <p:nvPicPr>
          <p:cNvPr id="305" name="Google Shape;305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421149"/>
            <a:ext cx="4036907" cy="234269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31"/>
          <p:cNvPicPr preferRelativeResize="0"/>
          <p:nvPr/>
        </p:nvPicPr>
        <p:blipFill rotWithShape="1">
          <a:blip r:embed="rId4">
            <a:alphaModFix/>
          </a:blip>
          <a:srcRect b="25600" l="2152" r="0" t="0"/>
          <a:stretch/>
        </p:blipFill>
        <p:spPr>
          <a:xfrm>
            <a:off x="4572000" y="2305775"/>
            <a:ext cx="4012550" cy="110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74050" y="3486799"/>
            <a:ext cx="2729037" cy="1109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4"/>
          <p:cNvSpPr txBox="1"/>
          <p:nvPr/>
        </p:nvSpPr>
        <p:spPr>
          <a:xfrm>
            <a:off x="1712006" y="2653507"/>
            <a:ext cx="2448759" cy="284663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Sequence Learning Problems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5" name="Google Shape;95;p14"/>
          <p:cNvPicPr preferRelativeResize="0"/>
          <p:nvPr/>
        </p:nvPicPr>
        <p:blipFill rotWithShape="1">
          <a:blip r:embed="rId3">
            <a:alphaModFix/>
          </a:blip>
          <a:srcRect b="46780" l="0" r="49629" t="15682"/>
          <a:stretch/>
        </p:blipFill>
        <p:spPr>
          <a:xfrm>
            <a:off x="2562127" y="983062"/>
            <a:ext cx="2711083" cy="1028618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4"/>
          <p:cNvPicPr preferRelativeResize="0"/>
          <p:nvPr/>
        </p:nvPicPr>
        <p:blipFill rotWithShape="1">
          <a:blip r:embed="rId3">
            <a:alphaModFix/>
          </a:blip>
          <a:srcRect b="1270" l="53835" r="-84" t="2734"/>
          <a:stretch/>
        </p:blipFill>
        <p:spPr>
          <a:xfrm>
            <a:off x="5692582" y="334827"/>
            <a:ext cx="2164096" cy="2286758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4"/>
          <p:cNvPicPr preferRelativeResize="0"/>
          <p:nvPr/>
        </p:nvPicPr>
        <p:blipFill rotWithShape="1">
          <a:blip r:embed="rId4">
            <a:alphaModFix/>
          </a:blip>
          <a:srcRect b="1996" l="6647" r="66852" t="25592"/>
          <a:stretch/>
        </p:blipFill>
        <p:spPr>
          <a:xfrm>
            <a:off x="192268" y="3316208"/>
            <a:ext cx="1386382" cy="1688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4"/>
          <p:cNvPicPr preferRelativeResize="0"/>
          <p:nvPr/>
        </p:nvPicPr>
        <p:blipFill rotWithShape="1">
          <a:blip r:embed="rId4">
            <a:alphaModFix/>
          </a:blip>
          <a:srcRect b="26761" l="50843" r="-301" t="827"/>
          <a:stretch/>
        </p:blipFill>
        <p:spPr>
          <a:xfrm>
            <a:off x="1831275" y="3378500"/>
            <a:ext cx="2448759" cy="1598183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4"/>
          <p:cNvPicPr preferRelativeResize="0"/>
          <p:nvPr/>
        </p:nvPicPr>
        <p:blipFill rotWithShape="1">
          <a:blip r:embed="rId5">
            <a:alphaModFix/>
          </a:blip>
          <a:srcRect b="1545" l="49900" r="0" t="1223"/>
          <a:stretch/>
        </p:blipFill>
        <p:spPr>
          <a:xfrm>
            <a:off x="4280034" y="2691525"/>
            <a:ext cx="2259914" cy="24091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4"/>
          <p:cNvPicPr preferRelativeResize="0"/>
          <p:nvPr/>
        </p:nvPicPr>
        <p:blipFill rotWithShape="1">
          <a:blip r:embed="rId6">
            <a:alphaModFix/>
          </a:blip>
          <a:srcRect b="28235" l="49332" r="1" t="1052"/>
          <a:stretch/>
        </p:blipFill>
        <p:spPr>
          <a:xfrm>
            <a:off x="6659217" y="3279953"/>
            <a:ext cx="2484783" cy="16796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69318" y="506024"/>
            <a:ext cx="1917291" cy="1998937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4"/>
          <p:cNvSpPr txBox="1"/>
          <p:nvPr/>
        </p:nvSpPr>
        <p:spPr>
          <a:xfrm>
            <a:off x="269318" y="50164"/>
            <a:ext cx="3738139" cy="284663"/>
          </a:xfrm>
          <a:prstGeom prst="rect">
            <a:avLst/>
          </a:prstGeom>
          <a:solidFill>
            <a:srgbClr val="FF00FE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Limitations of Feedforward Neural Networks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2"/>
          <p:cNvSpPr txBox="1"/>
          <p:nvPr/>
        </p:nvSpPr>
        <p:spPr>
          <a:xfrm>
            <a:off x="6215" y="0"/>
            <a:ext cx="1923068" cy="34624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QUESTION 7</a:t>
            </a:r>
            <a:endParaRPr b="1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4" name="Google Shape;314;p32"/>
          <p:cNvSpPr txBox="1"/>
          <p:nvPr/>
        </p:nvSpPr>
        <p:spPr>
          <a:xfrm>
            <a:off x="13059" y="329266"/>
            <a:ext cx="8833402" cy="1520129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-4415" l="-482" r="0" t="-160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315" name="Google Shape;315;p32"/>
          <p:cNvSpPr txBox="1"/>
          <p:nvPr/>
        </p:nvSpPr>
        <p:spPr>
          <a:xfrm>
            <a:off x="4185920" y="743081"/>
            <a:ext cx="1923068" cy="346249"/>
          </a:xfrm>
          <a:prstGeom prst="rect">
            <a:avLst/>
          </a:prstGeom>
          <a:solidFill>
            <a:srgbClr val="2E75B5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SOLUTION 7</a:t>
            </a:r>
            <a:endParaRPr b="1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6" name="Google Shape;316;p32"/>
          <p:cNvSpPr txBox="1"/>
          <p:nvPr/>
        </p:nvSpPr>
        <p:spPr>
          <a:xfrm>
            <a:off x="0" y="4763840"/>
            <a:ext cx="2578820" cy="346249"/>
          </a:xfrm>
          <a:prstGeom prst="rect">
            <a:avLst/>
          </a:prstGeom>
          <a:solidFill>
            <a:srgbClr val="548135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CORRECT ANSWER 7</a:t>
            </a:r>
            <a:endParaRPr b="1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7" name="Google Shape;317;p32"/>
          <p:cNvSpPr txBox="1"/>
          <p:nvPr/>
        </p:nvSpPr>
        <p:spPr>
          <a:xfrm>
            <a:off x="3017815" y="4763840"/>
            <a:ext cx="555179" cy="34621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a)</a:t>
            </a:r>
            <a:endParaRPr b="1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318" name="Google Shape;318;p32"/>
          <p:cNvCxnSpPr/>
          <p:nvPr/>
        </p:nvCxnSpPr>
        <p:spPr>
          <a:xfrm>
            <a:off x="2688731" y="4944931"/>
            <a:ext cx="219173" cy="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miter lim="800000"/>
            <a:headEnd len="sm" w="sm" type="none"/>
            <a:tailEnd len="med" w="med" type="triangle"/>
          </a:ln>
        </p:spPr>
      </p:cxnSp>
      <p:pic>
        <p:nvPicPr>
          <p:cNvPr id="319" name="Google Shape;319;p32"/>
          <p:cNvPicPr preferRelativeResize="0"/>
          <p:nvPr/>
        </p:nvPicPr>
        <p:blipFill rotWithShape="1">
          <a:blip r:embed="rId4">
            <a:alphaModFix/>
          </a:blip>
          <a:srcRect b="8291" l="0" r="0" t="0"/>
          <a:stretch/>
        </p:blipFill>
        <p:spPr>
          <a:xfrm>
            <a:off x="3572994" y="1196071"/>
            <a:ext cx="5205247" cy="1207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3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7885" y="2403351"/>
            <a:ext cx="4006172" cy="23064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3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572000" y="2510092"/>
            <a:ext cx="4120379" cy="18428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33"/>
          <p:cNvSpPr txBox="1"/>
          <p:nvPr/>
        </p:nvSpPr>
        <p:spPr>
          <a:xfrm>
            <a:off x="0" y="1919"/>
            <a:ext cx="1923068" cy="34624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QUESTION 8</a:t>
            </a:r>
            <a:endParaRPr b="1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28" name="Google Shape;328;p33"/>
          <p:cNvSpPr txBox="1"/>
          <p:nvPr/>
        </p:nvSpPr>
        <p:spPr>
          <a:xfrm>
            <a:off x="0" y="1783915"/>
            <a:ext cx="1923068" cy="346249"/>
          </a:xfrm>
          <a:prstGeom prst="rect">
            <a:avLst/>
          </a:prstGeom>
          <a:solidFill>
            <a:srgbClr val="2E75B5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SOLUTION 8</a:t>
            </a:r>
            <a:endParaRPr b="1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29" name="Google Shape;329;p33"/>
          <p:cNvSpPr txBox="1"/>
          <p:nvPr/>
        </p:nvSpPr>
        <p:spPr>
          <a:xfrm>
            <a:off x="0" y="4763840"/>
            <a:ext cx="2578820" cy="346249"/>
          </a:xfrm>
          <a:prstGeom prst="rect">
            <a:avLst/>
          </a:prstGeom>
          <a:solidFill>
            <a:srgbClr val="548135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CORRECT ANSWER 8</a:t>
            </a:r>
            <a:endParaRPr b="1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30" name="Google Shape;330;p33"/>
          <p:cNvSpPr txBox="1"/>
          <p:nvPr/>
        </p:nvSpPr>
        <p:spPr>
          <a:xfrm>
            <a:off x="3017815" y="4763840"/>
            <a:ext cx="1012317" cy="34621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a), c)</a:t>
            </a:r>
            <a:endParaRPr b="1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331" name="Google Shape;331;p33"/>
          <p:cNvCxnSpPr/>
          <p:nvPr/>
        </p:nvCxnSpPr>
        <p:spPr>
          <a:xfrm>
            <a:off x="2688731" y="4944931"/>
            <a:ext cx="219173" cy="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332" name="Google Shape;332;p33"/>
          <p:cNvSpPr txBox="1"/>
          <p:nvPr/>
        </p:nvSpPr>
        <p:spPr>
          <a:xfrm>
            <a:off x="0" y="350037"/>
            <a:ext cx="9144000" cy="132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Which of the following is a limitation of traditional feedforward neural networks in handling sequential data?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alphaLcParenR"/>
            </a:pPr>
            <a:r>
              <a:rPr b="0" i="0" lang="en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They can only process fixed-length input sequences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alphaLcParenR"/>
            </a:pPr>
            <a:r>
              <a:rPr b="0" i="0" lang="en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They are highly optimizable using the gradient descent methods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alphaLcParenR"/>
            </a:pPr>
            <a:r>
              <a:rPr b="0" i="0" lang="en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They can’t model temporal dependencies between sequential data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alphaLcParenR"/>
            </a:pPr>
            <a:r>
              <a:rPr b="0" i="0" lang="en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All of These</a:t>
            </a:r>
            <a:endParaRPr b="0" i="0" sz="16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33" name="Google Shape;333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418079"/>
            <a:ext cx="4286512" cy="1477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86511" y="2470643"/>
            <a:ext cx="4587307" cy="6450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4"/>
          <p:cNvSpPr txBox="1"/>
          <p:nvPr/>
        </p:nvSpPr>
        <p:spPr>
          <a:xfrm>
            <a:off x="0" y="86312"/>
            <a:ext cx="1923068" cy="34624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QUESTION 9</a:t>
            </a:r>
            <a:endParaRPr b="1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41" name="Google Shape;341;p34"/>
          <p:cNvSpPr txBox="1"/>
          <p:nvPr/>
        </p:nvSpPr>
        <p:spPr>
          <a:xfrm>
            <a:off x="3610466" y="1156427"/>
            <a:ext cx="1923068" cy="346249"/>
          </a:xfrm>
          <a:prstGeom prst="rect">
            <a:avLst/>
          </a:prstGeom>
          <a:solidFill>
            <a:srgbClr val="2E75B5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SOLUTION 9</a:t>
            </a:r>
            <a:endParaRPr b="1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42" name="Google Shape;342;p34"/>
          <p:cNvSpPr txBox="1"/>
          <p:nvPr/>
        </p:nvSpPr>
        <p:spPr>
          <a:xfrm>
            <a:off x="0" y="4763840"/>
            <a:ext cx="2578820" cy="346249"/>
          </a:xfrm>
          <a:prstGeom prst="rect">
            <a:avLst/>
          </a:prstGeom>
          <a:solidFill>
            <a:srgbClr val="548135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CORRECT ANSWER 9</a:t>
            </a:r>
            <a:endParaRPr b="1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43" name="Google Shape;343;p34"/>
          <p:cNvSpPr txBox="1"/>
          <p:nvPr/>
        </p:nvSpPr>
        <p:spPr>
          <a:xfrm>
            <a:off x="3017816" y="4763840"/>
            <a:ext cx="850991" cy="34624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d)</a:t>
            </a:r>
            <a:endParaRPr b="1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344" name="Google Shape;344;p34"/>
          <p:cNvCxnSpPr/>
          <p:nvPr/>
        </p:nvCxnSpPr>
        <p:spPr>
          <a:xfrm>
            <a:off x="2688731" y="4944931"/>
            <a:ext cx="219173" cy="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345" name="Google Shape;345;p34"/>
          <p:cNvSpPr txBox="1"/>
          <p:nvPr/>
        </p:nvSpPr>
        <p:spPr>
          <a:xfrm>
            <a:off x="94827" y="470208"/>
            <a:ext cx="8047279" cy="1499578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-5689" l="-681" r="0" t="-2032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pic>
        <p:nvPicPr>
          <p:cNvPr id="346" name="Google Shape;346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62191" y="1705286"/>
            <a:ext cx="4942685" cy="29368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35"/>
          <p:cNvSpPr txBox="1"/>
          <p:nvPr/>
        </p:nvSpPr>
        <p:spPr>
          <a:xfrm>
            <a:off x="-1" y="12527"/>
            <a:ext cx="1923068" cy="34624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QUESTION 10</a:t>
            </a:r>
            <a:endParaRPr b="1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53" name="Google Shape;353;p35"/>
          <p:cNvSpPr txBox="1"/>
          <p:nvPr/>
        </p:nvSpPr>
        <p:spPr>
          <a:xfrm>
            <a:off x="0" y="1714491"/>
            <a:ext cx="1923068" cy="346249"/>
          </a:xfrm>
          <a:prstGeom prst="rect">
            <a:avLst/>
          </a:prstGeom>
          <a:solidFill>
            <a:srgbClr val="2E75B5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SOLUTION 10</a:t>
            </a:r>
            <a:endParaRPr b="1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54" name="Google Shape;354;p35"/>
          <p:cNvSpPr txBox="1"/>
          <p:nvPr/>
        </p:nvSpPr>
        <p:spPr>
          <a:xfrm>
            <a:off x="-1" y="4763840"/>
            <a:ext cx="2817743" cy="346249"/>
          </a:xfrm>
          <a:prstGeom prst="rect">
            <a:avLst/>
          </a:prstGeom>
          <a:solidFill>
            <a:srgbClr val="548135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CORRECT ANSWER 10</a:t>
            </a:r>
            <a:endParaRPr b="1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55" name="Google Shape;355;p35"/>
          <p:cNvSpPr txBox="1"/>
          <p:nvPr/>
        </p:nvSpPr>
        <p:spPr>
          <a:xfrm>
            <a:off x="3301083" y="4771806"/>
            <a:ext cx="790010" cy="34621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a)</a:t>
            </a:r>
            <a:endParaRPr b="1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356" name="Google Shape;356;p35"/>
          <p:cNvCxnSpPr/>
          <p:nvPr/>
        </p:nvCxnSpPr>
        <p:spPr>
          <a:xfrm>
            <a:off x="2964542" y="4944930"/>
            <a:ext cx="219173" cy="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357" name="Google Shape;357;p35"/>
          <p:cNvSpPr txBox="1"/>
          <p:nvPr/>
        </p:nvSpPr>
        <p:spPr>
          <a:xfrm>
            <a:off x="0" y="353471"/>
            <a:ext cx="8459537" cy="132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Which of the following is true about LSTM and GRU networks?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alphaLcParenR"/>
            </a:pPr>
            <a:r>
              <a:rPr b="0" i="0" lang="en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LSTM networks have more gates than GRU networks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alphaLcParenR"/>
            </a:pPr>
            <a:r>
              <a:rPr b="0" i="0" lang="en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GRU networks have more gates than LSTM networks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alphaLcParenR"/>
            </a:pPr>
            <a:r>
              <a:rPr b="0" i="0" lang="en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LSTM and GRU networks have the same number of gates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alphaLcParenR"/>
            </a:pPr>
            <a:r>
              <a:rPr b="0" i="0" lang="en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Both LSTM and GRU networks have no gates</a:t>
            </a:r>
            <a:endParaRPr/>
          </a:p>
        </p:txBody>
      </p:sp>
      <p:pic>
        <p:nvPicPr>
          <p:cNvPr id="358" name="Google Shape;358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156" y="2098321"/>
            <a:ext cx="4501827" cy="1610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71999" y="2312679"/>
            <a:ext cx="4501827" cy="113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3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390795" y="3895571"/>
            <a:ext cx="4296375" cy="6477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15"/>
          <p:cNvPicPr preferRelativeResize="0"/>
          <p:nvPr/>
        </p:nvPicPr>
        <p:blipFill rotWithShape="1">
          <a:blip r:embed="rId3">
            <a:alphaModFix/>
          </a:blip>
          <a:srcRect b="14535" l="0" r="61557" t="26337"/>
          <a:stretch/>
        </p:blipFill>
        <p:spPr>
          <a:xfrm>
            <a:off x="60195" y="95358"/>
            <a:ext cx="2268135" cy="19878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5"/>
          <p:cNvPicPr preferRelativeResize="0"/>
          <p:nvPr/>
        </p:nvPicPr>
        <p:blipFill rotWithShape="1">
          <a:blip r:embed="rId3">
            <a:alphaModFix/>
          </a:blip>
          <a:srcRect b="323" l="49649" r="1386" t="2850"/>
          <a:stretch/>
        </p:blipFill>
        <p:spPr>
          <a:xfrm>
            <a:off x="2238527" y="99047"/>
            <a:ext cx="2171070" cy="24464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5"/>
          <p:cNvPicPr preferRelativeResize="0"/>
          <p:nvPr/>
        </p:nvPicPr>
        <p:blipFill rotWithShape="1">
          <a:blip r:embed="rId4">
            <a:alphaModFix/>
          </a:blip>
          <a:srcRect b="0" l="1739" r="54890" t="26926"/>
          <a:stretch/>
        </p:blipFill>
        <p:spPr>
          <a:xfrm>
            <a:off x="4506662" y="0"/>
            <a:ext cx="2221287" cy="19878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5"/>
          <p:cNvPicPr preferRelativeResize="0"/>
          <p:nvPr/>
        </p:nvPicPr>
        <p:blipFill rotWithShape="1">
          <a:blip r:embed="rId4">
            <a:alphaModFix/>
          </a:blip>
          <a:srcRect b="53018" l="53477" r="0" t="0"/>
          <a:stretch/>
        </p:blipFill>
        <p:spPr>
          <a:xfrm>
            <a:off x="6650051" y="341221"/>
            <a:ext cx="2433754" cy="1305441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5"/>
          <p:cNvSpPr txBox="1"/>
          <p:nvPr/>
        </p:nvSpPr>
        <p:spPr>
          <a:xfrm>
            <a:off x="60195" y="2744818"/>
            <a:ext cx="2473352" cy="28466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Recurrent Neural Networks</a:t>
            </a:r>
            <a:endParaRPr/>
          </a:p>
        </p:txBody>
      </p:sp>
      <p:pic>
        <p:nvPicPr>
          <p:cNvPr id="112" name="Google Shape;112;p15"/>
          <p:cNvPicPr preferRelativeResize="0"/>
          <p:nvPr/>
        </p:nvPicPr>
        <p:blipFill rotWithShape="1">
          <a:blip r:embed="rId5">
            <a:alphaModFix/>
          </a:blip>
          <a:srcRect b="21895" l="0" r="0" t="0"/>
          <a:stretch/>
        </p:blipFill>
        <p:spPr>
          <a:xfrm>
            <a:off x="4643372" y="2039569"/>
            <a:ext cx="4440433" cy="705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5"/>
          <p:cNvPicPr preferRelativeResize="0"/>
          <p:nvPr/>
        </p:nvPicPr>
        <p:blipFill rotWithShape="1">
          <a:blip r:embed="rId6">
            <a:alphaModFix/>
          </a:blip>
          <a:srcRect b="8812" l="6108" r="78896" t="23254"/>
          <a:stretch/>
        </p:blipFill>
        <p:spPr>
          <a:xfrm>
            <a:off x="91504" y="3259599"/>
            <a:ext cx="715057" cy="171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5"/>
          <p:cNvPicPr preferRelativeResize="0"/>
          <p:nvPr/>
        </p:nvPicPr>
        <p:blipFill rotWithShape="1">
          <a:blip r:embed="rId6">
            <a:alphaModFix/>
          </a:blip>
          <a:srcRect b="21234" l="46290" r="0" t="0"/>
          <a:stretch/>
        </p:blipFill>
        <p:spPr>
          <a:xfrm>
            <a:off x="806561" y="3177779"/>
            <a:ext cx="2473352" cy="19197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5"/>
          <p:cNvPicPr preferRelativeResize="0"/>
          <p:nvPr/>
        </p:nvPicPr>
        <p:blipFill rotWithShape="1">
          <a:blip r:embed="rId7">
            <a:alphaModFix/>
          </a:blip>
          <a:srcRect b="21783" l="52160" r="0" t="3400"/>
          <a:stretch/>
        </p:blipFill>
        <p:spPr>
          <a:xfrm>
            <a:off x="5939501" y="3020932"/>
            <a:ext cx="2846690" cy="20458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5"/>
          <p:cNvPicPr preferRelativeResize="0"/>
          <p:nvPr/>
        </p:nvPicPr>
        <p:blipFill rotWithShape="1">
          <a:blip r:embed="rId7">
            <a:alphaModFix/>
          </a:blip>
          <a:srcRect b="0" l="0" r="55516" t="21307"/>
          <a:stretch/>
        </p:blipFill>
        <p:spPr>
          <a:xfrm>
            <a:off x="3480187" y="3137725"/>
            <a:ext cx="2259040" cy="1836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16"/>
          <p:cNvPicPr preferRelativeResize="0"/>
          <p:nvPr/>
        </p:nvPicPr>
        <p:blipFill rotWithShape="1">
          <a:blip r:embed="rId3">
            <a:alphaModFix/>
          </a:blip>
          <a:srcRect b="17395" l="0" r="56086" t="20773"/>
          <a:stretch/>
        </p:blipFill>
        <p:spPr>
          <a:xfrm>
            <a:off x="0" y="0"/>
            <a:ext cx="2738987" cy="20474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6"/>
          <p:cNvPicPr preferRelativeResize="0"/>
          <p:nvPr/>
        </p:nvPicPr>
        <p:blipFill rotWithShape="1">
          <a:blip r:embed="rId3">
            <a:alphaModFix/>
          </a:blip>
          <a:srcRect b="1327" l="52159" r="388" t="2348"/>
          <a:stretch/>
        </p:blipFill>
        <p:spPr>
          <a:xfrm>
            <a:off x="2951921" y="1"/>
            <a:ext cx="2386423" cy="2571749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6"/>
          <p:cNvSpPr txBox="1"/>
          <p:nvPr/>
        </p:nvSpPr>
        <p:spPr>
          <a:xfrm>
            <a:off x="5424467" y="0"/>
            <a:ext cx="2652864" cy="288235"/>
          </a:xfrm>
          <a:prstGeom prst="rect">
            <a:avLst/>
          </a:prstGeom>
          <a:solidFill>
            <a:srgbClr val="385623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Backpropagation through time</a:t>
            </a:r>
            <a:endParaRPr/>
          </a:p>
        </p:txBody>
      </p:sp>
      <p:pic>
        <p:nvPicPr>
          <p:cNvPr id="124" name="Google Shape;124;p16"/>
          <p:cNvPicPr preferRelativeResize="0"/>
          <p:nvPr/>
        </p:nvPicPr>
        <p:blipFill rotWithShape="1">
          <a:blip r:embed="rId4">
            <a:alphaModFix/>
          </a:blip>
          <a:srcRect b="4926" l="3775" r="64129" t="24236"/>
          <a:stretch/>
        </p:blipFill>
        <p:spPr>
          <a:xfrm>
            <a:off x="5424467" y="342272"/>
            <a:ext cx="1775807" cy="18872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6"/>
          <p:cNvPicPr preferRelativeResize="0"/>
          <p:nvPr/>
        </p:nvPicPr>
        <p:blipFill rotWithShape="1">
          <a:blip r:embed="rId4">
            <a:alphaModFix/>
          </a:blip>
          <a:srcRect b="14355" l="50161" r="0" t="0"/>
          <a:stretch/>
        </p:blipFill>
        <p:spPr>
          <a:xfrm>
            <a:off x="7134252" y="454400"/>
            <a:ext cx="2009748" cy="16629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6"/>
          <p:cNvPicPr preferRelativeResize="0"/>
          <p:nvPr/>
        </p:nvPicPr>
        <p:blipFill rotWithShape="1">
          <a:blip r:embed="rId5">
            <a:alphaModFix/>
          </a:blip>
          <a:srcRect b="2755" l="4891" r="66413" t="30337"/>
          <a:stretch/>
        </p:blipFill>
        <p:spPr>
          <a:xfrm>
            <a:off x="0" y="2741543"/>
            <a:ext cx="1987826" cy="24019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6"/>
          <p:cNvPicPr preferRelativeResize="0"/>
          <p:nvPr/>
        </p:nvPicPr>
        <p:blipFill rotWithShape="1">
          <a:blip r:embed="rId5">
            <a:alphaModFix/>
          </a:blip>
          <a:srcRect b="10725" l="50000" r="0" t="2952"/>
          <a:stretch/>
        </p:blipFill>
        <p:spPr>
          <a:xfrm>
            <a:off x="2055111" y="2741542"/>
            <a:ext cx="2601019" cy="23271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6"/>
          <p:cNvPicPr preferRelativeResize="0"/>
          <p:nvPr/>
        </p:nvPicPr>
        <p:blipFill rotWithShape="1">
          <a:blip r:embed="rId6">
            <a:alphaModFix/>
          </a:blip>
          <a:srcRect b="3328" l="2328" r="55109" t="20453"/>
          <a:stretch/>
        </p:blipFill>
        <p:spPr>
          <a:xfrm>
            <a:off x="4585817" y="2571750"/>
            <a:ext cx="2496570" cy="18872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6"/>
          <p:cNvPicPr preferRelativeResize="0"/>
          <p:nvPr/>
        </p:nvPicPr>
        <p:blipFill rotWithShape="1">
          <a:blip r:embed="rId6">
            <a:alphaModFix/>
          </a:blip>
          <a:srcRect b="6160" l="53306" r="0" t="2611"/>
          <a:stretch/>
        </p:blipFill>
        <p:spPr>
          <a:xfrm>
            <a:off x="6855712" y="3181477"/>
            <a:ext cx="2288288" cy="18872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17"/>
          <p:cNvPicPr preferRelativeResize="0"/>
          <p:nvPr/>
        </p:nvPicPr>
        <p:blipFill rotWithShape="1">
          <a:blip r:embed="rId3">
            <a:alphaModFix/>
          </a:blip>
          <a:srcRect b="16538" l="0" r="55652" t="8838"/>
          <a:stretch/>
        </p:blipFill>
        <p:spPr>
          <a:xfrm>
            <a:off x="1" y="0"/>
            <a:ext cx="2882347" cy="24302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17"/>
          <p:cNvPicPr preferRelativeResize="0"/>
          <p:nvPr/>
        </p:nvPicPr>
        <p:blipFill rotWithShape="1">
          <a:blip r:embed="rId3">
            <a:alphaModFix/>
          </a:blip>
          <a:srcRect b="11668" l="53583" r="792" t="1406"/>
          <a:stretch/>
        </p:blipFill>
        <p:spPr>
          <a:xfrm>
            <a:off x="3472070" y="0"/>
            <a:ext cx="2607870" cy="24897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17"/>
          <p:cNvPicPr preferRelativeResize="0"/>
          <p:nvPr/>
        </p:nvPicPr>
        <p:blipFill rotWithShape="1">
          <a:blip r:embed="rId4">
            <a:alphaModFix/>
          </a:blip>
          <a:srcRect b="6646" l="52718" r="0" t="2339"/>
          <a:stretch/>
        </p:blipFill>
        <p:spPr>
          <a:xfrm>
            <a:off x="6251714" y="0"/>
            <a:ext cx="2779644" cy="23642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7"/>
          <p:cNvPicPr preferRelativeResize="0"/>
          <p:nvPr/>
        </p:nvPicPr>
        <p:blipFill rotWithShape="1">
          <a:blip r:embed="rId5">
            <a:alphaModFix/>
          </a:blip>
          <a:srcRect b="5448" l="52658" r="0" t="0"/>
          <a:stretch/>
        </p:blipFill>
        <p:spPr>
          <a:xfrm>
            <a:off x="49696" y="2489753"/>
            <a:ext cx="3017004" cy="25780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17"/>
          <p:cNvPicPr preferRelativeResize="0"/>
          <p:nvPr/>
        </p:nvPicPr>
        <p:blipFill rotWithShape="1">
          <a:blip r:embed="rId6">
            <a:alphaModFix/>
          </a:blip>
          <a:srcRect b="0" l="3803" r="55978" t="9458"/>
          <a:stretch/>
        </p:blipFill>
        <p:spPr>
          <a:xfrm>
            <a:off x="3426577" y="2571750"/>
            <a:ext cx="2231204" cy="25554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7"/>
          <p:cNvPicPr preferRelativeResize="0"/>
          <p:nvPr/>
        </p:nvPicPr>
        <p:blipFill rotWithShape="1">
          <a:blip r:embed="rId6">
            <a:alphaModFix/>
          </a:blip>
          <a:srcRect b="58493" l="55978" r="0" t="0"/>
          <a:stretch/>
        </p:blipFill>
        <p:spPr>
          <a:xfrm>
            <a:off x="5717424" y="2961861"/>
            <a:ext cx="2906429" cy="13941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18"/>
          <p:cNvPicPr preferRelativeResize="0"/>
          <p:nvPr/>
        </p:nvPicPr>
        <p:blipFill rotWithShape="1">
          <a:blip r:embed="rId3">
            <a:alphaModFix/>
          </a:blip>
          <a:srcRect b="6280" l="4999" r="58044" t="9213"/>
          <a:stretch/>
        </p:blipFill>
        <p:spPr>
          <a:xfrm>
            <a:off x="1" y="0"/>
            <a:ext cx="1998046" cy="22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18"/>
          <p:cNvPicPr preferRelativeResize="0"/>
          <p:nvPr/>
        </p:nvPicPr>
        <p:blipFill rotWithShape="1">
          <a:blip r:embed="rId3">
            <a:alphaModFix/>
          </a:blip>
          <a:srcRect b="10348" l="53083" r="563" t="366"/>
          <a:stretch/>
        </p:blipFill>
        <p:spPr>
          <a:xfrm>
            <a:off x="2426222" y="7209"/>
            <a:ext cx="2485362" cy="2395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18"/>
          <p:cNvPicPr preferRelativeResize="0"/>
          <p:nvPr/>
        </p:nvPicPr>
        <p:blipFill rotWithShape="1">
          <a:blip r:embed="rId4">
            <a:alphaModFix/>
          </a:blip>
          <a:srcRect b="3806" l="52631" r="0" t="1731"/>
          <a:stretch/>
        </p:blipFill>
        <p:spPr>
          <a:xfrm>
            <a:off x="5743743" y="27333"/>
            <a:ext cx="2456040" cy="2434714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18"/>
          <p:cNvSpPr txBox="1"/>
          <p:nvPr/>
        </p:nvSpPr>
        <p:spPr>
          <a:xfrm>
            <a:off x="0" y="2402542"/>
            <a:ext cx="4333461" cy="284663"/>
          </a:xfrm>
          <a:prstGeom prst="rect">
            <a:avLst/>
          </a:prstGeom>
          <a:solidFill>
            <a:srgbClr val="FF00FE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problem of Exploding and Vanishing Gradients</a:t>
            </a:r>
            <a:endParaRPr/>
          </a:p>
        </p:txBody>
      </p:sp>
      <p:pic>
        <p:nvPicPr>
          <p:cNvPr id="148" name="Google Shape;148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2687205"/>
            <a:ext cx="2756238" cy="24562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18"/>
          <p:cNvPicPr preferRelativeResize="0"/>
          <p:nvPr/>
        </p:nvPicPr>
        <p:blipFill rotWithShape="1">
          <a:blip r:embed="rId6">
            <a:alphaModFix/>
          </a:blip>
          <a:srcRect b="0" l="2283" r="51616" t="8101"/>
          <a:stretch/>
        </p:blipFill>
        <p:spPr>
          <a:xfrm>
            <a:off x="2951922" y="2779307"/>
            <a:ext cx="2304804" cy="23569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18"/>
          <p:cNvPicPr preferRelativeResize="0"/>
          <p:nvPr/>
        </p:nvPicPr>
        <p:blipFill rotWithShape="1">
          <a:blip r:embed="rId6">
            <a:alphaModFix/>
          </a:blip>
          <a:srcRect b="47256" l="54674" r="0" t="0"/>
          <a:stretch/>
        </p:blipFill>
        <p:spPr>
          <a:xfrm>
            <a:off x="5492167" y="2681454"/>
            <a:ext cx="2384316" cy="1423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18"/>
          <p:cNvPicPr preferRelativeResize="0"/>
          <p:nvPr/>
        </p:nvPicPr>
        <p:blipFill rotWithShape="1">
          <a:blip r:embed="rId6">
            <a:alphaModFix/>
          </a:blip>
          <a:srcRect b="6497" l="54827" r="-153" t="71081"/>
          <a:stretch/>
        </p:blipFill>
        <p:spPr>
          <a:xfrm>
            <a:off x="5492167" y="4165248"/>
            <a:ext cx="3133213" cy="7951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19"/>
          <p:cNvPicPr preferRelativeResize="0"/>
          <p:nvPr/>
        </p:nvPicPr>
        <p:blipFill rotWithShape="1">
          <a:blip r:embed="rId3">
            <a:alphaModFix/>
          </a:blip>
          <a:srcRect b="47071" l="56846" r="357" t="4850"/>
          <a:stretch/>
        </p:blipFill>
        <p:spPr>
          <a:xfrm>
            <a:off x="2585923" y="0"/>
            <a:ext cx="2572672" cy="14944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19"/>
          <p:cNvPicPr preferRelativeResize="0"/>
          <p:nvPr/>
        </p:nvPicPr>
        <p:blipFill rotWithShape="1">
          <a:blip r:embed="rId3">
            <a:alphaModFix/>
          </a:blip>
          <a:srcRect b="3701" l="0" r="51195" t="5489"/>
          <a:stretch/>
        </p:blipFill>
        <p:spPr>
          <a:xfrm>
            <a:off x="0" y="0"/>
            <a:ext cx="2933793" cy="28227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19"/>
          <p:cNvPicPr preferRelativeResize="0"/>
          <p:nvPr/>
        </p:nvPicPr>
        <p:blipFill rotWithShape="1">
          <a:blip r:embed="rId4">
            <a:alphaModFix/>
          </a:blip>
          <a:srcRect b="3471" l="2150" r="62174" t="20847"/>
          <a:stretch/>
        </p:blipFill>
        <p:spPr>
          <a:xfrm>
            <a:off x="5518247" y="-8812"/>
            <a:ext cx="1823134" cy="19719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19"/>
          <p:cNvPicPr preferRelativeResize="0"/>
          <p:nvPr/>
        </p:nvPicPr>
        <p:blipFill rotWithShape="1">
          <a:blip r:embed="rId3">
            <a:alphaModFix/>
          </a:blip>
          <a:srcRect b="8604" l="56846" r="357" t="61136"/>
          <a:stretch/>
        </p:blipFill>
        <p:spPr>
          <a:xfrm>
            <a:off x="2844345" y="1492793"/>
            <a:ext cx="2572672" cy="9406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19"/>
          <p:cNvPicPr preferRelativeResize="0"/>
          <p:nvPr/>
        </p:nvPicPr>
        <p:blipFill rotWithShape="1">
          <a:blip r:embed="rId4">
            <a:alphaModFix/>
          </a:blip>
          <a:srcRect b="69718" l="50876" r="575" t="876"/>
          <a:stretch/>
        </p:blipFill>
        <p:spPr>
          <a:xfrm>
            <a:off x="6225850" y="2004975"/>
            <a:ext cx="2820572" cy="871081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19"/>
          <p:cNvSpPr txBox="1"/>
          <p:nvPr/>
        </p:nvSpPr>
        <p:spPr>
          <a:xfrm>
            <a:off x="2256181" y="2548623"/>
            <a:ext cx="3767209" cy="500107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Selective Read, Selective Write, Selective Forget- The Whiteboard Analogy</a:t>
            </a:r>
            <a:endParaRPr/>
          </a:p>
        </p:txBody>
      </p:sp>
      <p:pic>
        <p:nvPicPr>
          <p:cNvPr id="162" name="Google Shape;162;p19"/>
          <p:cNvPicPr preferRelativeResize="0"/>
          <p:nvPr/>
        </p:nvPicPr>
        <p:blipFill rotWithShape="1">
          <a:blip r:embed="rId5">
            <a:alphaModFix/>
          </a:blip>
          <a:srcRect b="32564" l="0" r="59348" t="0"/>
          <a:stretch/>
        </p:blipFill>
        <p:spPr>
          <a:xfrm>
            <a:off x="43925" y="3250269"/>
            <a:ext cx="1902614" cy="14807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19"/>
          <p:cNvPicPr preferRelativeResize="0"/>
          <p:nvPr/>
        </p:nvPicPr>
        <p:blipFill rotWithShape="1">
          <a:blip r:embed="rId5">
            <a:alphaModFix/>
          </a:blip>
          <a:srcRect b="2910" l="53151" r="0" t="3029"/>
          <a:stretch/>
        </p:blipFill>
        <p:spPr>
          <a:xfrm>
            <a:off x="1997981" y="3098747"/>
            <a:ext cx="2170661" cy="20447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19"/>
          <p:cNvPicPr preferRelativeResize="0"/>
          <p:nvPr/>
        </p:nvPicPr>
        <p:blipFill rotWithShape="1">
          <a:blip r:embed="rId6">
            <a:alphaModFix/>
          </a:blip>
          <a:srcRect b="27083" l="0" r="58801" t="0"/>
          <a:stretch/>
        </p:blipFill>
        <p:spPr>
          <a:xfrm>
            <a:off x="4457063" y="3139167"/>
            <a:ext cx="2124505" cy="15918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19"/>
          <p:cNvPicPr preferRelativeResize="0"/>
          <p:nvPr/>
        </p:nvPicPr>
        <p:blipFill rotWithShape="1">
          <a:blip r:embed="rId6">
            <a:alphaModFix/>
          </a:blip>
          <a:srcRect b="0" l="52018" r="0" t="0"/>
          <a:stretch/>
        </p:blipFill>
        <p:spPr>
          <a:xfrm>
            <a:off x="6571443" y="2994115"/>
            <a:ext cx="2383714" cy="21032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20"/>
          <p:cNvPicPr preferRelativeResize="0"/>
          <p:nvPr/>
        </p:nvPicPr>
        <p:blipFill rotWithShape="1">
          <a:blip r:embed="rId3">
            <a:alphaModFix/>
          </a:blip>
          <a:srcRect b="0" l="52501" r="0" t="21042"/>
          <a:stretch/>
        </p:blipFill>
        <p:spPr>
          <a:xfrm>
            <a:off x="3313786" y="-1"/>
            <a:ext cx="2361457" cy="22096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0"/>
          <p:cNvPicPr preferRelativeResize="0"/>
          <p:nvPr/>
        </p:nvPicPr>
        <p:blipFill rotWithShape="1">
          <a:blip r:embed="rId3">
            <a:alphaModFix/>
          </a:blip>
          <a:srcRect b="49049" l="1452" r="54061" t="2061"/>
          <a:stretch/>
        </p:blipFill>
        <p:spPr>
          <a:xfrm>
            <a:off x="0" y="57150"/>
            <a:ext cx="3105065" cy="19207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0"/>
          <p:cNvPicPr preferRelativeResize="0"/>
          <p:nvPr/>
        </p:nvPicPr>
        <p:blipFill rotWithShape="1">
          <a:blip r:embed="rId4">
            <a:alphaModFix/>
          </a:blip>
          <a:srcRect b="15004" l="53370" r="0" t="2892"/>
          <a:stretch/>
        </p:blipFill>
        <p:spPr>
          <a:xfrm>
            <a:off x="6268199" y="57150"/>
            <a:ext cx="2558994" cy="19207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0"/>
          <p:cNvPicPr preferRelativeResize="0"/>
          <p:nvPr/>
        </p:nvPicPr>
        <p:blipFill rotWithShape="1">
          <a:blip r:embed="rId5">
            <a:alphaModFix/>
          </a:blip>
          <a:srcRect b="50000" l="51849" r="0" t="0"/>
          <a:stretch/>
        </p:blipFill>
        <p:spPr>
          <a:xfrm>
            <a:off x="3057768" y="3094025"/>
            <a:ext cx="1706152" cy="983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0"/>
          <p:cNvPicPr preferRelativeResize="0"/>
          <p:nvPr/>
        </p:nvPicPr>
        <p:blipFill rotWithShape="1">
          <a:blip r:embed="rId6">
            <a:alphaModFix/>
          </a:blip>
          <a:srcRect b="21296" l="0" r="48193" t="0"/>
          <a:stretch/>
        </p:blipFill>
        <p:spPr>
          <a:xfrm>
            <a:off x="100358" y="2328883"/>
            <a:ext cx="2664988" cy="21702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0"/>
          <p:cNvPicPr preferRelativeResize="0"/>
          <p:nvPr/>
        </p:nvPicPr>
        <p:blipFill rotWithShape="1">
          <a:blip r:embed="rId6">
            <a:alphaModFix/>
          </a:blip>
          <a:srcRect b="64068" l="51291" r="0" t="0"/>
          <a:stretch/>
        </p:blipFill>
        <p:spPr>
          <a:xfrm>
            <a:off x="2995796" y="2355832"/>
            <a:ext cx="1919590" cy="7590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0"/>
          <p:cNvPicPr preferRelativeResize="0"/>
          <p:nvPr/>
        </p:nvPicPr>
        <p:blipFill rotWithShape="1">
          <a:blip r:embed="rId6">
            <a:alphaModFix/>
          </a:blip>
          <a:srcRect b="3153" l="31390" r="57596" t="82068"/>
          <a:stretch/>
        </p:blipFill>
        <p:spPr>
          <a:xfrm>
            <a:off x="2384519" y="2477027"/>
            <a:ext cx="566530" cy="407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0"/>
          <p:cNvPicPr preferRelativeResize="0"/>
          <p:nvPr/>
        </p:nvPicPr>
        <p:blipFill rotWithShape="1">
          <a:blip r:embed="rId5">
            <a:alphaModFix/>
          </a:blip>
          <a:srcRect b="968" l="27172" r="57350" t="75817"/>
          <a:stretch/>
        </p:blipFill>
        <p:spPr>
          <a:xfrm>
            <a:off x="2251910" y="3235528"/>
            <a:ext cx="606287" cy="5048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0"/>
          <p:cNvPicPr preferRelativeResize="0"/>
          <p:nvPr/>
        </p:nvPicPr>
        <p:blipFill rotWithShape="1">
          <a:blip r:embed="rId7">
            <a:alphaModFix/>
          </a:blip>
          <a:srcRect b="50645" l="51520" r="1766" t="0"/>
          <a:stretch/>
        </p:blipFill>
        <p:spPr>
          <a:xfrm>
            <a:off x="3057217" y="4077577"/>
            <a:ext cx="1813421" cy="1065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0"/>
          <p:cNvPicPr preferRelativeResize="0"/>
          <p:nvPr/>
        </p:nvPicPr>
        <p:blipFill rotWithShape="1">
          <a:blip r:embed="rId7">
            <a:alphaModFix/>
          </a:blip>
          <a:srcRect b="0" l="15273" r="57200" t="76083"/>
          <a:stretch/>
        </p:blipFill>
        <p:spPr>
          <a:xfrm>
            <a:off x="1831981" y="4261968"/>
            <a:ext cx="1088335" cy="5260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0"/>
          <p:cNvPicPr preferRelativeResize="0"/>
          <p:nvPr/>
        </p:nvPicPr>
        <p:blipFill rotWithShape="1">
          <a:blip r:embed="rId8">
            <a:alphaModFix/>
          </a:blip>
          <a:srcRect b="17878" l="53266" r="0" t="2545"/>
          <a:stretch/>
        </p:blipFill>
        <p:spPr>
          <a:xfrm>
            <a:off x="5874118" y="2355832"/>
            <a:ext cx="2875801" cy="26553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1"/>
          <p:cNvSpPr txBox="1"/>
          <p:nvPr/>
        </p:nvSpPr>
        <p:spPr>
          <a:xfrm>
            <a:off x="0" y="29646"/>
            <a:ext cx="5691793" cy="28466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Long Short Term Memory(LSTM) and Gated Recurrent Units(GRUs)</a:t>
            </a:r>
            <a:endParaRPr/>
          </a:p>
        </p:txBody>
      </p:sp>
      <p:pic>
        <p:nvPicPr>
          <p:cNvPr id="186" name="Google Shape;186;p21"/>
          <p:cNvPicPr preferRelativeResize="0"/>
          <p:nvPr/>
        </p:nvPicPr>
        <p:blipFill rotWithShape="1">
          <a:blip r:embed="rId3">
            <a:alphaModFix/>
          </a:blip>
          <a:srcRect b="23642" l="1834" r="60000" t="0"/>
          <a:stretch/>
        </p:blipFill>
        <p:spPr>
          <a:xfrm>
            <a:off x="92781" y="866988"/>
            <a:ext cx="2054071" cy="20353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1"/>
          <p:cNvPicPr preferRelativeResize="0"/>
          <p:nvPr/>
        </p:nvPicPr>
        <p:blipFill rotWithShape="1">
          <a:blip r:embed="rId4">
            <a:alphaModFix/>
          </a:blip>
          <a:srcRect b="47921" l="4689" r="7911" t="25393"/>
          <a:stretch/>
        </p:blipFill>
        <p:spPr>
          <a:xfrm>
            <a:off x="92782" y="389908"/>
            <a:ext cx="5148658" cy="363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1"/>
          <p:cNvPicPr preferRelativeResize="0"/>
          <p:nvPr/>
        </p:nvPicPr>
        <p:blipFill rotWithShape="1">
          <a:blip r:embed="rId3">
            <a:alphaModFix/>
          </a:blip>
          <a:srcRect b="2915" l="44402" r="-1" t="2739"/>
          <a:stretch/>
        </p:blipFill>
        <p:spPr>
          <a:xfrm>
            <a:off x="2424311" y="821676"/>
            <a:ext cx="2475680" cy="20806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1"/>
          <p:cNvPicPr preferRelativeResize="0"/>
          <p:nvPr/>
        </p:nvPicPr>
        <p:blipFill rotWithShape="1">
          <a:blip r:embed="rId5">
            <a:alphaModFix/>
          </a:blip>
          <a:srcRect b="4757" l="51332" r="0" t="0"/>
          <a:stretch/>
        </p:blipFill>
        <p:spPr>
          <a:xfrm>
            <a:off x="5613850" y="490539"/>
            <a:ext cx="2230660" cy="2264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2781" y="2933887"/>
            <a:ext cx="3829751" cy="22096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1"/>
          <p:cNvPicPr preferRelativeResize="0"/>
          <p:nvPr/>
        </p:nvPicPr>
        <p:blipFill rotWithShape="1">
          <a:blip r:embed="rId7">
            <a:alphaModFix/>
          </a:blip>
          <a:srcRect b="46289" l="2843" r="54104" t="1807"/>
          <a:stretch/>
        </p:blipFill>
        <p:spPr>
          <a:xfrm>
            <a:off x="188842" y="4177903"/>
            <a:ext cx="1650189" cy="9044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1"/>
          <p:cNvPicPr preferRelativeResize="0"/>
          <p:nvPr/>
        </p:nvPicPr>
        <p:blipFill rotWithShape="1">
          <a:blip r:embed="rId7">
            <a:alphaModFix/>
          </a:blip>
          <a:srcRect b="0" l="50885" r="0" t="9471"/>
          <a:stretch/>
        </p:blipFill>
        <p:spPr>
          <a:xfrm>
            <a:off x="3922532" y="2934932"/>
            <a:ext cx="2387138" cy="20003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1"/>
          <p:cNvPicPr preferRelativeResize="0"/>
          <p:nvPr/>
        </p:nvPicPr>
        <p:blipFill rotWithShape="1">
          <a:blip r:embed="rId8">
            <a:alphaModFix/>
          </a:blip>
          <a:srcRect b="0" l="51713" r="0" t="8373"/>
          <a:stretch/>
        </p:blipFill>
        <p:spPr>
          <a:xfrm>
            <a:off x="6636886" y="2902357"/>
            <a:ext cx="1921484" cy="213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